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58" r:id="rId4"/>
    <p:sldId id="259" r:id="rId5"/>
    <p:sldId id="263" r:id="rId6"/>
    <p:sldId id="265" r:id="rId7"/>
    <p:sldId id="273" r:id="rId8"/>
    <p:sldId id="266" r:id="rId9"/>
    <p:sldId id="269" r:id="rId10"/>
    <p:sldId id="272" r:id="rId11"/>
    <p:sldId id="268" r:id="rId12"/>
    <p:sldId id="267" r:id="rId13"/>
    <p:sldId id="270" r:id="rId14"/>
    <p:sldId id="271" r:id="rId15"/>
    <p:sldId id="274" r:id="rId16"/>
    <p:sldId id="275" r:id="rId17"/>
    <p:sldId id="276" r:id="rId18"/>
    <p:sldId id="278" r:id="rId19"/>
    <p:sldId id="277" r:id="rId20"/>
    <p:sldId id="280" r:id="rId21"/>
    <p:sldId id="281" r:id="rId22"/>
    <p:sldId id="283" r:id="rId23"/>
    <p:sldId id="279" r:id="rId24"/>
    <p:sldId id="306" r:id="rId25"/>
    <p:sldId id="307" r:id="rId26"/>
    <p:sldId id="282" r:id="rId27"/>
    <p:sldId id="301" r:id="rId28"/>
    <p:sldId id="260" r:id="rId29"/>
    <p:sldId id="292" r:id="rId30"/>
    <p:sldId id="289" r:id="rId31"/>
    <p:sldId id="290" r:id="rId32"/>
    <p:sldId id="291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3" r:id="rId42"/>
    <p:sldId id="261" r:id="rId43"/>
    <p:sldId id="285" r:id="rId44"/>
    <p:sldId id="284" r:id="rId45"/>
    <p:sldId id="286" r:id="rId46"/>
    <p:sldId id="287" r:id="rId47"/>
    <p:sldId id="288" r:id="rId48"/>
    <p:sldId id="302" r:id="rId49"/>
    <p:sldId id="262" r:id="rId50"/>
    <p:sldId id="304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FAD69C-3D87-48B6-9445-9704BF20C58A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38949-748C-4187-855B-9123F0C3F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29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ubscription.packtpub.com/book/application_development/9781788995092/1/ch01lvl1sec14/overview-of-the-hadoop-ecosystem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ata-flair.training/blogs/hadoop-hdfs-architecture/" TargetMode="External"/><Relationship Id="rId4" Type="http://schemas.openxmlformats.org/officeDocument/2006/relationships/hyperlink" Target="https://data-flair.training/blogs/hadoop-architecture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hdfs-data-write-operation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hdfs-data-write-operation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hdfs-data-write-operation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hdfs-data-write-operation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hdfs-data-write-operation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hdfs-data-write-operation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hdfs-data-write-operation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bigstep.com/blog/4-lessons-learned-yahoos-massive-hadoop-cluster-setup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nowledgehut.com/blog/big-data/spark-use-cases-applications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netflix-techblog/kafka-inside-keystone-pipeline-dd5aeabaf6bb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uora.com/Can-you-please-discuss-a-little-bit-about-big-data-ecosystem-players-platforms-components-and-examples-of-methodologies" TargetMode="External"/><Relationship Id="rId3" Type="http://schemas.openxmlformats.org/officeDocument/2006/relationships/hyperlink" Target="https://www.cloudera.com/products/open-source/apache-hadoop.html" TargetMode="External"/><Relationship Id="rId7" Type="http://schemas.openxmlformats.org/officeDocument/2006/relationships/hyperlink" Target="https://subscription.packtpub.com/book/application_development/9781788995092/1/ch01lvl1sec14/overview-of-the-hadoop-ecosystem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lideshare.net/EdurekaIN/hadoop-architecture-and-hdfs" TargetMode="External"/><Relationship Id="rId5" Type="http://schemas.openxmlformats.org/officeDocument/2006/relationships/hyperlink" Target="https://www.dezyre.com/article/hadoop-ecosystem-components-and-its-architecture/114" TargetMode="External"/><Relationship Id="rId4" Type="http://schemas.openxmlformats.org/officeDocument/2006/relationships/hyperlink" Target="https://mapr.com/why-hadoop/why-mapr/architecture-matters/" TargetMode="External"/><Relationship Id="rId9" Type="http://schemas.openxmlformats.org/officeDocument/2006/relationships/hyperlink" Target="https://www.google.com/search?q=hadoop+architecture&amp;sxsrf=ACYBGNSjQwdpTdY5xZ2k3g9rIT_j3iHv9Q:1572929984050&amp;source=lnms&amp;tbm=isch&amp;sa=X&amp;ved=0ahUKEwj-utLnpNLlAhUUzmEKHfOSAZkQ_AUIEigB&amp;biw=1920&amp;bih=937#imgrc=JXcmv2bv_SWZAM:" TargetMode="Externa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uora.com/Can-you-please-discuss-a-little-bit-about-big-data-ecosystem-players-platforms-components-and-examples-of-methodologies" TargetMode="External"/><Relationship Id="rId3" Type="http://schemas.openxmlformats.org/officeDocument/2006/relationships/hyperlink" Target="https://www.cloudera.com/products/open-source/apache-hadoop.html" TargetMode="External"/><Relationship Id="rId7" Type="http://schemas.openxmlformats.org/officeDocument/2006/relationships/hyperlink" Target="https://subscription.packtpub.com/book/application_development/9781788995092/1/ch01lvl1sec14/overview-of-the-hadoop-ecosystem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lideshare.net/EdurekaIN/hadoop-architecture-and-hdfs" TargetMode="External"/><Relationship Id="rId5" Type="http://schemas.openxmlformats.org/officeDocument/2006/relationships/hyperlink" Target="https://www.dezyre.com/article/hadoop-ecosystem-components-and-its-architecture/114" TargetMode="External"/><Relationship Id="rId4" Type="http://schemas.openxmlformats.org/officeDocument/2006/relationships/hyperlink" Target="https://mapr.com/why-hadoop/why-mapr/architecture-matters/" TargetMode="External"/><Relationship Id="rId9" Type="http://schemas.openxmlformats.org/officeDocument/2006/relationships/hyperlink" Target="https://www.google.com/search?q=hadoop+architecture&amp;sxsrf=ACYBGNSjQwdpTdY5xZ2k3g9rIT_j3iHv9Q:1572929984050&amp;source=lnms&amp;tbm=isch&amp;sa=X&amp;ved=0ahUKEwj-utLnpNLlAhUUzmEKHfOSAZkQ_AUIEigB&amp;biw=1920&amp;bih=937#imgrc=JXcmv2bv_SWZAM:" TargetMode="External"/></Relationships>
</file>

<file path=ppt/notesSlides/_rels/notes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uora.com/Can-you-please-discuss-a-little-bit-about-big-data-ecosystem-players-platforms-components-and-examples-of-methodologies" TargetMode="External"/><Relationship Id="rId3" Type="http://schemas.openxmlformats.org/officeDocument/2006/relationships/hyperlink" Target="https://www.cloudera.com/products/open-source/apache-hadoop.html" TargetMode="External"/><Relationship Id="rId7" Type="http://schemas.openxmlformats.org/officeDocument/2006/relationships/hyperlink" Target="https://subscription.packtpub.com/book/application_development/9781788995092/1/ch01lvl1sec14/overview-of-the-hadoop-ecosystem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lideshare.net/EdurekaIN/hadoop-architecture-and-hdfs" TargetMode="External"/><Relationship Id="rId5" Type="http://schemas.openxmlformats.org/officeDocument/2006/relationships/hyperlink" Target="https://www.dezyre.com/article/hadoop-ecosystem-components-and-its-architecture/114" TargetMode="External"/><Relationship Id="rId4" Type="http://schemas.openxmlformats.org/officeDocument/2006/relationships/hyperlink" Target="https://mapr.com/why-hadoop/why-mapr/architecture-matters/" TargetMode="External"/><Relationship Id="rId9" Type="http://schemas.openxmlformats.org/officeDocument/2006/relationships/hyperlink" Target="https://www.google.com/search?q=hadoop+architecture&amp;sxsrf=ACYBGNSjQwdpTdY5xZ2k3g9rIT_j3iHv9Q:1572929984050&amp;source=lnms&amp;tbm=isch&amp;sa=X&amp;ved=0ahUKEwj-utLnpNLlAhUUzmEKHfOSAZkQ_AUIEigB&amp;biw=1920&amp;bih=937#imgrc=JXcmv2bv_SWZAM:" TargetMode="External"/></Relationships>
</file>

<file path=ppt/notesSlides/_rels/notes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uora.com/Can-you-please-discuss-a-little-bit-about-big-data-ecosystem-players-platforms-components-and-examples-of-methodologies" TargetMode="External"/><Relationship Id="rId3" Type="http://schemas.openxmlformats.org/officeDocument/2006/relationships/hyperlink" Target="https://www.cloudera.com/products/open-source/apache-hadoop.html" TargetMode="External"/><Relationship Id="rId7" Type="http://schemas.openxmlformats.org/officeDocument/2006/relationships/hyperlink" Target="https://subscription.packtpub.com/book/application_development/9781788995092/1/ch01lvl1sec14/overview-of-the-hadoop-ecosystem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lideshare.net/EdurekaIN/hadoop-architecture-and-hdfs" TargetMode="External"/><Relationship Id="rId5" Type="http://schemas.openxmlformats.org/officeDocument/2006/relationships/hyperlink" Target="https://www.dezyre.com/article/hadoop-ecosystem-components-and-its-architecture/114" TargetMode="External"/><Relationship Id="rId4" Type="http://schemas.openxmlformats.org/officeDocument/2006/relationships/hyperlink" Target="https://mapr.com/why-hadoop/why-mapr/architecture-matters/" TargetMode="External"/><Relationship Id="rId9" Type="http://schemas.openxmlformats.org/officeDocument/2006/relationships/hyperlink" Target="https://www.google.com/search?q=hadoop+architecture&amp;sxsrf=ACYBGNSjQwdpTdY5xZ2k3g9rIT_j3iHv9Q:1572929984050&amp;source=lnms&amp;tbm=isch&amp;sa=X&amp;ved=0ahUKEwj-utLnpNLlAhUUzmEKHfOSAZkQ_AUIEigB&amp;biw=1920&amp;bih=937#imgrc=JXcmv2bv_SWZAM:" TargetMode="External"/></Relationships>
</file>

<file path=ppt/notesSlides/_rels/notes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uora.com/Can-you-please-discuss-a-little-bit-about-big-data-ecosystem-players-platforms-components-and-examples-of-methodologies" TargetMode="External"/><Relationship Id="rId3" Type="http://schemas.openxmlformats.org/officeDocument/2006/relationships/hyperlink" Target="https://www.cloudera.com/products/open-source/apache-hadoop.html" TargetMode="External"/><Relationship Id="rId7" Type="http://schemas.openxmlformats.org/officeDocument/2006/relationships/hyperlink" Target="https://subscription.packtpub.com/book/application_development/9781788995092/1/ch01lvl1sec14/overview-of-the-hadoop-ecosystem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lideshare.net/EdurekaIN/hadoop-architecture-and-hdfs" TargetMode="External"/><Relationship Id="rId5" Type="http://schemas.openxmlformats.org/officeDocument/2006/relationships/hyperlink" Target="https://www.dezyre.com/article/hadoop-ecosystem-components-and-its-architecture/114" TargetMode="External"/><Relationship Id="rId4" Type="http://schemas.openxmlformats.org/officeDocument/2006/relationships/hyperlink" Target="https://mapr.com/why-hadoop/why-mapr/architecture-matters/" TargetMode="External"/><Relationship Id="rId9" Type="http://schemas.openxmlformats.org/officeDocument/2006/relationships/hyperlink" Target="https://www.google.com/search?q=hadoop+architecture&amp;sxsrf=ACYBGNSjQwdpTdY5xZ2k3g9rIT_j3iHv9Q:1572929984050&amp;source=lnms&amp;tbm=isch&amp;sa=X&amp;ved=0ahUKEwj-utLnpNLlAhUUzmEKHfOSAZkQ_AUIEigB&amp;biw=1920&amp;bih=937#imgrc=JXcmv2bv_SWZAM: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hdfs-data-write-operation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hdfs-data-write-operation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uora.com/Can-you-please-discuss-a-little-bit-about-big-data-ecosystem-players-platforms-components-and-examples-of-methodologies" TargetMode="External"/><Relationship Id="rId3" Type="http://schemas.openxmlformats.org/officeDocument/2006/relationships/hyperlink" Target="https://www.cloudera.com/products/open-source/apache-hadoop.html" TargetMode="External"/><Relationship Id="rId7" Type="http://schemas.openxmlformats.org/officeDocument/2006/relationships/hyperlink" Target="https://subscription.packtpub.com/book/application_development/9781788995092/1/ch01lvl1sec14/overview-of-the-hadoop-ecosystem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lideshare.net/EdurekaIN/hadoop-architecture-and-hdfs" TargetMode="External"/><Relationship Id="rId5" Type="http://schemas.openxmlformats.org/officeDocument/2006/relationships/hyperlink" Target="https://www.dezyre.com/article/hadoop-ecosystem-components-and-its-architecture/114" TargetMode="External"/><Relationship Id="rId4" Type="http://schemas.openxmlformats.org/officeDocument/2006/relationships/hyperlink" Target="https://mapr.com/why-hadoop/why-mapr/architecture-matters/" TargetMode="External"/><Relationship Id="rId9" Type="http://schemas.openxmlformats.org/officeDocument/2006/relationships/hyperlink" Target="https://www.google.com/search?q=hadoop+architecture&amp;sxsrf=ACYBGNSjQwdpTdY5xZ2k3g9rIT_j3iHv9Q:1572929984050&amp;source=lnms&amp;tbm=isch&amp;sa=X&amp;ved=0ahUKEwj-utLnpNLlAhUUzmEKHfOSAZkQ_AUIEigB&amp;biw=1920&amp;bih=937#imgrc=JXcmv2bv_SWZAM: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https://subscription.packtpub.com/book/application_development/9781788995092/1/ch01lvl1sec14/overview-of-the-hadoop-ecosystem</a:t>
            </a:r>
            <a:endParaRPr lang="en-US" dirty="0"/>
          </a:p>
          <a:p>
            <a:r>
              <a:rPr lang="en-US" dirty="0">
                <a:hlinkClick r:id="rId4"/>
              </a:rPr>
              <a:t>https://data-flair.training/blogs/hadoop-architecture/</a:t>
            </a:r>
            <a:endParaRPr lang="en-US" dirty="0"/>
          </a:p>
          <a:p>
            <a:r>
              <a:rPr lang="en-US" dirty="0">
                <a:hlinkClick r:id="rId5"/>
              </a:rPr>
              <a:t>https://data-flair.training/blogs/hadoop-hdfs-architecture/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943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https://data-flair.training/blogs/hdfs-data-write-operation/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368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https://data-flair.training/blogs/hdfs-data-write-operation/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630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https://data-flair.training/blogs/hdfs-data-write-operation/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957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https://data-flair.training/blogs/hdfs-data-write-operation/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077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https://data-flair.training/blogs/hdfs-data-write-operation/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131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https://data-flair.training/blogs/hdfs-data-write-operation/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426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https://data-flair.training/blogs/hdfs-data-write-operation/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2762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https://bigstep.com/blog/4-lessons-learned-yahoos-massive-hadoop-cluster-setup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13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https://www.knowledgehut.com/blog/big-data/spark-use-cases-applications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80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https://medium.com/netflix-techblog/kafka-inside-keystone-pipeline-dd5aeabaf6bb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15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https://www.cloudera.com/products/open-source/apache-hadoop.html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https://mapr.com/why-hadoop/why-mapr/architecture-matters/</a:t>
            </a:r>
            <a:endParaRPr lang="en-US" dirty="0"/>
          </a:p>
          <a:p>
            <a:r>
              <a:rPr lang="en-US" dirty="0">
                <a:hlinkClick r:id="rId5"/>
              </a:rPr>
              <a:t>https://www.dezyre.com/article/hadoop-ecosystem-components-and-its-architecture/114</a:t>
            </a:r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https://www.slideshare.net/EdurekaIN/hadoop-architecture-and-hdfs</a:t>
            </a:r>
            <a:endParaRPr lang="en-US" dirty="0">
              <a:hlinkClick r:id="rId7"/>
            </a:endParaRPr>
          </a:p>
          <a:p>
            <a:r>
              <a:rPr lang="en-US" dirty="0">
                <a:hlinkClick r:id="rId7"/>
              </a:rPr>
              <a:t>https://subscription.packtpub.com/book/application_development/9781788995092/1/ch01lvl1sec14/overview-of-the-hadoop-ecosystem</a:t>
            </a:r>
            <a:endParaRPr lang="en-US" dirty="0"/>
          </a:p>
          <a:p>
            <a:r>
              <a:rPr lang="en-US" dirty="0">
                <a:hlinkClick r:id="rId8"/>
              </a:rPr>
              <a:t>https://www.quora.com/Can-you-please-discuss-a-little-bit-about-big-data-ecosystem-players-platforms-components-and-examples-of-methodologies</a:t>
            </a:r>
            <a:endParaRPr lang="en-US" dirty="0"/>
          </a:p>
          <a:p>
            <a:r>
              <a:rPr lang="en-US" dirty="0">
                <a:hlinkClick r:id="rId9"/>
              </a:rPr>
              <a:t>https://www.google.com/search?q=hadoop+architecture&amp;sxsrf=ACYBGNSjQwdpTdY5xZ2k3g9rIT_j3iHv9Q:1572929984050&amp;source=lnms&amp;tbm=isch&amp;sa=X&amp;ved=0ahUKEwj-utLnpNLlAhUUzmEKHfOSAZkQ_AUIEigB&amp;biw=1920&amp;bih=937#imgrc=JXcmv2bv_SWZAM: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80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https://www.cloudera.com/products/open-source/apache-hadoop.html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https://mapr.com/why-hadoop/why-mapr/architecture-matters/</a:t>
            </a:r>
            <a:endParaRPr lang="en-US" dirty="0"/>
          </a:p>
          <a:p>
            <a:r>
              <a:rPr lang="en-US" dirty="0">
                <a:hlinkClick r:id="rId5"/>
              </a:rPr>
              <a:t>https://www.dezyre.com/article/hadoop-ecosystem-components-and-its-architecture/114</a:t>
            </a:r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https://www.slideshare.net/EdurekaIN/hadoop-architecture-and-hdfs</a:t>
            </a:r>
            <a:endParaRPr lang="en-US" dirty="0">
              <a:hlinkClick r:id="rId7"/>
            </a:endParaRPr>
          </a:p>
          <a:p>
            <a:r>
              <a:rPr lang="en-US" dirty="0">
                <a:hlinkClick r:id="rId7"/>
              </a:rPr>
              <a:t>https://subscription.packtpub.com/book/application_development/9781788995092/1/ch01lvl1sec14/overview-of-the-hadoop-ecosystem</a:t>
            </a:r>
            <a:endParaRPr lang="en-US" dirty="0"/>
          </a:p>
          <a:p>
            <a:r>
              <a:rPr lang="en-US" dirty="0">
                <a:hlinkClick r:id="rId8"/>
              </a:rPr>
              <a:t>https://www.quora.com/Can-you-please-discuss-a-little-bit-about-big-data-ecosystem-players-platforms-components-and-examples-of-methodologies</a:t>
            </a:r>
            <a:endParaRPr lang="en-US" dirty="0"/>
          </a:p>
          <a:p>
            <a:r>
              <a:rPr lang="en-US" dirty="0">
                <a:hlinkClick r:id="rId9"/>
              </a:rPr>
              <a:t>https://www.google.com/search?q=hadoop+architecture&amp;sxsrf=ACYBGNSjQwdpTdY5xZ2k3g9rIT_j3iHv9Q:1572929984050&amp;source=lnms&amp;tbm=isch&amp;sa=X&amp;ved=0ahUKEwj-utLnpNLlAhUUzmEKHfOSAZkQ_AUIEigB&amp;biw=1920&amp;bih=937#imgrc=JXcmv2bv_SWZAM: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617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https://www.cloudera.com/products/open-source/apache-hadoop.html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https://mapr.com/why-hadoop/why-mapr/architecture-matters/</a:t>
            </a:r>
            <a:endParaRPr lang="en-US" dirty="0"/>
          </a:p>
          <a:p>
            <a:r>
              <a:rPr lang="en-US" dirty="0">
                <a:hlinkClick r:id="rId5"/>
              </a:rPr>
              <a:t>https://www.dezyre.com/article/hadoop-ecosystem-components-and-its-architecture/114</a:t>
            </a:r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https://www.slideshare.net/EdurekaIN/hadoop-architecture-and-hdfs</a:t>
            </a:r>
            <a:endParaRPr lang="en-US" dirty="0">
              <a:hlinkClick r:id="rId7"/>
            </a:endParaRPr>
          </a:p>
          <a:p>
            <a:r>
              <a:rPr lang="en-US" dirty="0">
                <a:hlinkClick r:id="rId7"/>
              </a:rPr>
              <a:t>https://subscription.packtpub.com/book/application_development/9781788995092/1/ch01lvl1sec14/overview-of-the-hadoop-ecosystem</a:t>
            </a:r>
            <a:endParaRPr lang="en-US" dirty="0"/>
          </a:p>
          <a:p>
            <a:r>
              <a:rPr lang="en-US" dirty="0">
                <a:hlinkClick r:id="rId8"/>
              </a:rPr>
              <a:t>https://www.quora.com/Can-you-please-discuss-a-little-bit-about-big-data-ecosystem-players-platforms-components-and-examples-of-methodologies</a:t>
            </a:r>
            <a:endParaRPr lang="en-US" dirty="0"/>
          </a:p>
          <a:p>
            <a:r>
              <a:rPr lang="en-US" dirty="0">
                <a:hlinkClick r:id="rId9"/>
              </a:rPr>
              <a:t>https://www.google.com/search?q=hadoop+architecture&amp;sxsrf=ACYBGNSjQwdpTdY5xZ2k3g9rIT_j3iHv9Q:1572929984050&amp;source=lnms&amp;tbm=isch&amp;sa=X&amp;ved=0ahUKEwj-utLnpNLlAhUUzmEKHfOSAZkQ_AUIEigB&amp;biw=1920&amp;bih=937#imgrc=JXcmv2bv_SWZAM: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83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https://www.cloudera.com/products/open-source/apache-hadoop.html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https://mapr.com/why-hadoop/why-mapr/architecture-matters/</a:t>
            </a:r>
            <a:endParaRPr lang="en-US" dirty="0"/>
          </a:p>
          <a:p>
            <a:r>
              <a:rPr lang="en-US" dirty="0">
                <a:hlinkClick r:id="rId5"/>
              </a:rPr>
              <a:t>https://www.dezyre.com/article/hadoop-ecosystem-components-and-its-architecture/114</a:t>
            </a:r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https://www.slideshare.net/EdurekaIN/hadoop-architecture-and-hdfs</a:t>
            </a:r>
            <a:endParaRPr lang="en-US" dirty="0">
              <a:hlinkClick r:id="rId7"/>
            </a:endParaRPr>
          </a:p>
          <a:p>
            <a:r>
              <a:rPr lang="en-US" dirty="0">
                <a:hlinkClick r:id="rId7"/>
              </a:rPr>
              <a:t>https://subscription.packtpub.com/book/application_development/9781788995092/1/ch01lvl1sec14/overview-of-the-hadoop-ecosystem</a:t>
            </a:r>
            <a:endParaRPr lang="en-US" dirty="0"/>
          </a:p>
          <a:p>
            <a:r>
              <a:rPr lang="en-US" dirty="0">
                <a:hlinkClick r:id="rId8"/>
              </a:rPr>
              <a:t>https://www.quora.com/Can-you-please-discuss-a-little-bit-about-big-data-ecosystem-players-platforms-components-and-examples-of-methodologies</a:t>
            </a:r>
            <a:endParaRPr lang="en-US" dirty="0"/>
          </a:p>
          <a:p>
            <a:r>
              <a:rPr lang="en-US" dirty="0">
                <a:hlinkClick r:id="rId9"/>
              </a:rPr>
              <a:t>https://www.google.com/search?q=hadoop+architecture&amp;sxsrf=ACYBGNSjQwdpTdY5xZ2k3g9rIT_j3iHv9Q:1572929984050&amp;source=lnms&amp;tbm=isch&amp;sa=X&amp;ved=0ahUKEwj-utLnpNLlAhUUzmEKHfOSAZkQ_AUIEigB&amp;biw=1920&amp;bih=937#imgrc=JXcmv2bv_SWZAM: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24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https://www.cloudera.com/products/open-source/apache-hadoop.html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https://mapr.com/why-hadoop/why-mapr/architecture-matters/</a:t>
            </a:r>
            <a:endParaRPr lang="en-US" dirty="0"/>
          </a:p>
          <a:p>
            <a:r>
              <a:rPr lang="en-US" dirty="0">
                <a:hlinkClick r:id="rId5"/>
              </a:rPr>
              <a:t>https://www.dezyre.com/article/hadoop-ecosystem-components-and-its-architecture/114</a:t>
            </a:r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https://www.slideshare.net/EdurekaIN/hadoop-architecture-and-hdfs</a:t>
            </a:r>
            <a:endParaRPr lang="en-US" dirty="0">
              <a:hlinkClick r:id="rId7"/>
            </a:endParaRPr>
          </a:p>
          <a:p>
            <a:r>
              <a:rPr lang="en-US" dirty="0">
                <a:hlinkClick r:id="rId7"/>
              </a:rPr>
              <a:t>https://subscription.packtpub.com/book/application_development/9781788995092/1/ch01lvl1sec14/overview-of-the-hadoop-ecosystem</a:t>
            </a:r>
            <a:endParaRPr lang="en-US" dirty="0"/>
          </a:p>
          <a:p>
            <a:r>
              <a:rPr lang="en-US" dirty="0">
                <a:hlinkClick r:id="rId8"/>
              </a:rPr>
              <a:t>https://www.quora.com/Can-you-please-discuss-a-little-bit-about-big-data-ecosystem-players-platforms-components-and-examples-of-methodologies</a:t>
            </a:r>
            <a:endParaRPr lang="en-US" dirty="0"/>
          </a:p>
          <a:p>
            <a:r>
              <a:rPr lang="en-US" dirty="0">
                <a:hlinkClick r:id="rId9"/>
              </a:rPr>
              <a:t>https://www.google.com/search?q=hadoop+architecture&amp;sxsrf=ACYBGNSjQwdpTdY5xZ2k3g9rIT_j3iHv9Q:1572929984050&amp;source=lnms&amp;tbm=isch&amp;sa=X&amp;ved=0ahUKEwj-utLnpNLlAhUUzmEKHfOSAZkQ_AUIEigB&amp;biw=1920&amp;bih=937#imgrc=JXcmv2bv_SWZAM: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86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https://data-flair.training/blogs/hdfs-data-write-operation/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906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https://data-flair.training/blogs/hdfs-data-write-operation/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073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https://www.cloudera.com/products/open-source/apache-hadoop.html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https://mapr.com/why-hadoop/why-mapr/architecture-matters/</a:t>
            </a:r>
            <a:endParaRPr lang="en-US" dirty="0"/>
          </a:p>
          <a:p>
            <a:r>
              <a:rPr lang="en-US" dirty="0">
                <a:hlinkClick r:id="rId5"/>
              </a:rPr>
              <a:t>https://www.dezyre.com/article/hadoop-ecosystem-components-and-its-architecture/114</a:t>
            </a:r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https://www.slideshare.net/EdurekaIN/hadoop-architecture-and-hdfs</a:t>
            </a:r>
            <a:endParaRPr lang="en-US" dirty="0">
              <a:hlinkClick r:id="rId7"/>
            </a:endParaRPr>
          </a:p>
          <a:p>
            <a:r>
              <a:rPr lang="en-US" dirty="0">
                <a:hlinkClick r:id="rId7"/>
              </a:rPr>
              <a:t>https://subscription.packtpub.com/book/application_development/9781788995092/1/ch01lvl1sec14/overview-of-the-hadoop-ecosystem</a:t>
            </a:r>
            <a:endParaRPr lang="en-US" dirty="0"/>
          </a:p>
          <a:p>
            <a:r>
              <a:rPr lang="en-US" dirty="0">
                <a:hlinkClick r:id="rId8"/>
              </a:rPr>
              <a:t>https://www.quora.com/Can-you-please-discuss-a-little-bit-about-big-data-ecosystem-players-platforms-components-and-examples-of-methodologies</a:t>
            </a:r>
            <a:endParaRPr lang="en-US" dirty="0"/>
          </a:p>
          <a:p>
            <a:r>
              <a:rPr lang="en-US" dirty="0">
                <a:hlinkClick r:id="rId9"/>
              </a:rPr>
              <a:t>https://www.google.com/search?q=hadoop+architecture&amp;sxsrf=ACYBGNSjQwdpTdY5xZ2k3g9rIT_j3iHv9Q:1572929984050&amp;source=lnms&amp;tbm=isch&amp;sa=X&amp;ved=0ahUKEwj-utLnpNLlAhUUzmEKHfOSAZkQ_AUIEigB&amp;biw=1920&amp;bih=937#imgrc=JXcmv2bv_SWZAM: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8949-748C-4187-855B-9123F0C3F3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29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4DC290-92C5-4EDF-910D-B83FDAE9B6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90683" y="440050"/>
            <a:ext cx="1704975" cy="16287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F10E-6491-4307-9144-73E638681C76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BD44-D94A-4B9C-96C9-E1D75557FD2E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3E12-EF71-42EA-8DC2-ED3770616A33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239E4-EBFC-4561-BE6D-7A77E3F1CAD8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86C9-9F70-4993-B337-C94B0C7FA9B2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BD4AA-A83B-465B-B025-429055D9819F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7D30-311A-41B3-9E32-9A9BFF0D03E3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68703" y="6492874"/>
            <a:ext cx="911939" cy="365125"/>
          </a:xfrm>
        </p:spPr>
        <p:txBody>
          <a:bodyPr/>
          <a:lstStyle>
            <a:lvl1pPr>
              <a:defRPr/>
            </a:lvl1pPr>
          </a:lstStyle>
          <a:p>
            <a:fld id="{B080D69A-8A64-4D5E-8F4F-921B2013EF7C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6368" y="6492875"/>
            <a:ext cx="683339" cy="365125"/>
          </a:xfrm>
        </p:spPr>
        <p:txBody>
          <a:bodyPr/>
          <a:lstStyle>
            <a:lvl1pPr>
              <a:defRPr sz="105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2917A0-9829-47C6-BC66-91F83AAE48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7660" y="-26002"/>
            <a:ext cx="574909" cy="5492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1A4D-42A4-4CDC-BA85-4B4938EA855D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0D7C-0656-4952-9332-DA5DFC5BF1D2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27F7-C073-4122-AF99-F7CC7332C207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4B8E-44CD-40FC-B462-69529A3DAE98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A90-6080-46E6-95E7-BE8CE71638CB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E484E-1038-4D1F-B60A-DD732E9844BD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0401E-6DD7-43C6-9FE7-FF0941978BF0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F7ECB6-16C2-4E52-9B7A-CFDE0A880680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bricks.com/glossary/what-are-datasets" TargetMode="External"/><Relationship Id="rId2" Type="http://schemas.openxmlformats.org/officeDocument/2006/relationships/hyperlink" Target="https://databricks.com/glossary/what-is-rdd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hyperlink" Target="https://data-flair.training/blogs/apache-spark-rdd-tutorial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://data-flair.training/blogs/introduction-spark-tutorial-quickstart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engineering.linkedin.com/apache-kafka/how-we_re-improving-and-advancing-kafka-linkedin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afka.apache.org/" TargetMode="Externa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0D462-E48B-45D2-9D52-C3010F5EDB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Hadoop Ecosystem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775AAB-5099-4F45-845A-640992A7B5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- Master DEV – 11/2019</a:t>
            </a:r>
          </a:p>
        </p:txBody>
      </p:sp>
    </p:spTree>
    <p:extLst>
      <p:ext uri="{BB962C8B-B14F-4D97-AF65-F5344CB8AC3E}">
        <p14:creationId xmlns:p14="http://schemas.microsoft.com/office/powerpoint/2010/main" val="1123900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-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82F8BB-DF31-425A-9C6C-002B2BA74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061" y="1819563"/>
            <a:ext cx="6323830" cy="4050981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83E87-4636-406D-A88E-036FF0A01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A19FBB1-9294-468D-911D-E271063AD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69FF0-F0A2-45CC-8EE6-E9E45F998633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131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– Read Operation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 descr="Data Read Mechanism in HDFS Tutorial">
            <a:extLst>
              <a:ext uri="{FF2B5EF4-FFF2-40B4-BE49-F238E27FC236}">
                <a16:creationId xmlns:a16="http://schemas.microsoft.com/office/drawing/2014/main" id="{D65945F9-3722-4CD3-81AF-F252ADD502A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618" y="1711469"/>
            <a:ext cx="8050746" cy="453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ED829D-4517-48C4-90CB-4D140FBDE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B9C8E-7A3E-46DC-ABA4-BACE74E43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B449A-06A8-4CF5-8305-2B417741F466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248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– Write Operation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 descr="Data Write Mechanism in HDFS Tutorial">
            <a:extLst>
              <a:ext uri="{FF2B5EF4-FFF2-40B4-BE49-F238E27FC236}">
                <a16:creationId xmlns:a16="http://schemas.microsoft.com/office/drawing/2014/main" id="{7C0E08E4-8756-4BB1-9F69-765346381FA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293" y="1647825"/>
            <a:ext cx="8374958" cy="471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47D90-B768-472D-89C5-C69D28E6A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2B624-3D16-4F72-AABF-B92E8F256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7888-8830-45C3-8899-BB1AE519FB28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075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– Native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61" y="1532516"/>
            <a:ext cx="8596668" cy="48867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Default - important features in HDFS:</a:t>
            </a:r>
          </a:p>
          <a:p>
            <a:pPr>
              <a:buAutoNum type="arabicPeriod"/>
            </a:pPr>
            <a:r>
              <a:rPr lang="en-US" dirty="0"/>
              <a:t>Distributed Storage</a:t>
            </a:r>
          </a:p>
          <a:p>
            <a:pPr>
              <a:buAutoNum type="arabicPeriod"/>
            </a:pPr>
            <a:r>
              <a:rPr lang="en-US" dirty="0"/>
              <a:t>Replication</a:t>
            </a:r>
          </a:p>
          <a:p>
            <a:pPr>
              <a:buAutoNum type="arabicPeriod"/>
            </a:pPr>
            <a:r>
              <a:rPr lang="en-US" dirty="0"/>
              <a:t>High Availability</a:t>
            </a:r>
          </a:p>
          <a:p>
            <a:pPr>
              <a:buFont typeface="Wingdings 3" charset="2"/>
              <a:buAutoNum type="arabicPeriod"/>
            </a:pPr>
            <a:r>
              <a:rPr lang="en-US" dirty="0"/>
              <a:t>Data Reliability</a:t>
            </a:r>
          </a:p>
          <a:p>
            <a:pPr>
              <a:buFont typeface="Wingdings 3" charset="2"/>
              <a:buAutoNum type="arabicPeriod"/>
            </a:pPr>
            <a:r>
              <a:rPr lang="en-US" dirty="0"/>
              <a:t>Fault Tolerant</a:t>
            </a:r>
          </a:p>
          <a:p>
            <a:pPr>
              <a:buFont typeface="Wingdings 3" charset="2"/>
              <a:buAutoNum type="arabicPeriod"/>
            </a:pPr>
            <a:r>
              <a:rPr lang="en-US" dirty="0"/>
              <a:t>Scalability</a:t>
            </a:r>
          </a:p>
          <a:p>
            <a:pPr>
              <a:buFont typeface="Wingdings 3" charset="2"/>
              <a:buAutoNum type="arabicPeriod"/>
            </a:pPr>
            <a:r>
              <a:rPr lang="en-US" dirty="0"/>
              <a:t>High throughput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96F829-D259-44F7-A4DA-AE1E20591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1E4D2D-EA70-4F05-91C4-5679F959D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2AEBD-D132-4F3F-AEA5-2C7B7FE14167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113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– 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Namenode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High Availability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Distributed Cache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Rack Awareness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Federation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Erasure Coding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14843-B203-4E52-94DA-89D1C2286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B852A-C574-4484-A798-08A2C8B0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D76F-2F46-4F7F-9A5E-EDA7BDB65B92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52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1A11-F4D4-4E22-8592-CF2C48953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2108200"/>
            <a:ext cx="8596668" cy="1320800"/>
          </a:xfrm>
        </p:spPr>
        <p:txBody>
          <a:bodyPr/>
          <a:lstStyle/>
          <a:p>
            <a:r>
              <a:rPr lang="en-US" dirty="0"/>
              <a:t>Yarn – Resource Management Layer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1C917D-AE95-4356-A65C-D5E3B8BF8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B1A0F-3B0F-40FC-94F7-9D707075E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2ADF3-9C7B-468B-AD27-FDA3CF029263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30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Yarn –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38554"/>
            <a:ext cx="8596668" cy="161708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Yarn have 2 main components: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Resource Manager is the ultimate authority that arbitrates resources among all the applications in the system.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Node Manager is the per-machine framework agent who is responsible for containers, monitoring their resource usage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cpu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memory, disk, network) and reporting the same to the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ResourceManager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/Scheduler.</a:t>
            </a:r>
          </a:p>
          <a:p>
            <a:pPr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1F236F-A719-4B23-9D2C-A01C98F2B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836" y="3213536"/>
            <a:ext cx="6343328" cy="3457286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2980A2A-B05F-4A40-86E5-E297BC36F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15171EC4-6783-4C5B-8891-4195146DD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42A0B-1762-4A46-A6E0-73AD1160EF62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616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Yarn – Resource Manager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1782"/>
            <a:ext cx="8596668" cy="362989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Scheduler: is responsible for allocating resources to the various running applications subject to familiar constraints of capacities, queues etc.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ApplicationsManager</a:t>
            </a:r>
            <a:r>
              <a:rPr lang="en-US" dirty="0"/>
              <a:t>: is responsible for accepting job-submissions, negotiating the first container for executing the application specific </a:t>
            </a:r>
            <a:r>
              <a:rPr lang="en-US" dirty="0" err="1"/>
              <a:t>ApplicationMaster</a:t>
            </a:r>
            <a:r>
              <a:rPr lang="en-US" dirty="0"/>
              <a:t> and provides the service for restarting the </a:t>
            </a:r>
            <a:r>
              <a:rPr lang="en-US" dirty="0" err="1"/>
              <a:t>ApplicationMaster</a:t>
            </a:r>
            <a:r>
              <a:rPr lang="en-US" dirty="0"/>
              <a:t> container on failure. 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5BDD5-D7D0-4C25-916A-8A27AB6A7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F0D359-A595-49D7-BF56-174ABBCE3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B53EA-5864-4E3C-9839-B347D7F7CF9F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462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1A11-F4D4-4E22-8592-CF2C48953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153" y="2246746"/>
            <a:ext cx="9270230" cy="1320800"/>
          </a:xfrm>
        </p:spPr>
        <p:txBody>
          <a:bodyPr/>
          <a:lstStyle/>
          <a:p>
            <a:r>
              <a:rPr lang="en-US" dirty="0"/>
              <a:t>MapReduce – Distributed Processing Layer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E1E28E-3187-498E-A41D-61B68EDE9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CD879-9A6C-4F78-A08A-22F1B7E72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8265-4F91-468F-BBBE-8DDC156A6145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358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</a:t>
            </a:r>
            <a:r>
              <a:rPr lang="en-US" dirty="0" err="1"/>
              <a:t>Mapreduce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1782"/>
            <a:ext cx="8596668" cy="362989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Hadoop MapReduce is a software framework for easily writing applications which process vast amounts of data (multi-terabyte data-sets) in-parallel on large clusters (thousands of nodes) of commodity hardware in a reliable, fault-tolerant manner.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MapReduce programming model is designed for processing large volumes of data in parallel by dividing the work into a set of independent tasks.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1B7156-08BE-41E5-8E99-7164A9A0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51E14EC-2F91-4FB2-8D3F-8AC94434A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64C1-B048-4C0B-A421-6FFDA9CAB6A8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123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96F0C-C096-49C6-8EBF-8D5BC6C9B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5AB74-8ABD-4917-AB75-FDB2D53B5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AutoNum type="arabicPeriod"/>
            </a:pPr>
            <a:r>
              <a:rPr lang="en-US" dirty="0"/>
              <a:t>Bigdata Ecosystem</a:t>
            </a:r>
          </a:p>
          <a:p>
            <a:pPr>
              <a:buAutoNum type="arabicPeriod"/>
            </a:pPr>
            <a:r>
              <a:rPr lang="en-US" dirty="0"/>
              <a:t>Hadoop Ecosystem</a:t>
            </a:r>
          </a:p>
          <a:p>
            <a:pPr>
              <a:buAutoNum type="arabicPeriod"/>
            </a:pPr>
            <a:r>
              <a:rPr lang="en-US" dirty="0"/>
              <a:t>Apache Hadoop</a:t>
            </a:r>
          </a:p>
          <a:p>
            <a:pPr>
              <a:buAutoNum type="arabicPeriod"/>
            </a:pPr>
            <a:r>
              <a:rPr lang="en-US" dirty="0"/>
              <a:t>Apache Spark</a:t>
            </a:r>
          </a:p>
          <a:p>
            <a:pPr>
              <a:buAutoNum type="arabicPeriod"/>
            </a:pPr>
            <a:r>
              <a:rPr lang="en-US" dirty="0"/>
              <a:t>Apache Kafka</a:t>
            </a:r>
          </a:p>
          <a:p>
            <a:pPr>
              <a:buAutoNum type="arabicPeriod"/>
            </a:pPr>
            <a:r>
              <a:rPr lang="en-US" dirty="0"/>
              <a:t>Bigdata Stack GHTK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31DA1-D512-4B96-8B64-853F8F07D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1EFC13-B8FA-4284-8EEF-191FC5B51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7B95-817E-4F44-8151-B79396ACD5F8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715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603EF-9547-4641-AEF8-0D0B83D79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Mapreduce</a:t>
            </a:r>
            <a:r>
              <a:rPr lang="en-US" dirty="0"/>
              <a:t> –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2CB03-01B1-45E2-834A-9A96DA8E7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90255"/>
            <a:ext cx="8596668" cy="435110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MapReduce consists of two distinct task –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Reduce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Map: where a block of data is read and processed to produce key-value pairs as intermediate outputs. The output of a Mapper or map task (key-value pairs) is input to the Reducer.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Reduce: The reducer receives the key-value pair from multiple map tasks. Then, the reducer aggregates those intermediate data tuples (intermediate key-value pair) into a smaller set of tuples or key-value pairs which is the final output.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between Map and Reduce, there is small phase called Shuffle and Sort in MapReduce.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F62B51-C293-4C8F-AB38-13A60F92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5CCF2AA-1817-4901-8BF0-333EEA76C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83B97-EDF5-4914-87F1-8776769372E0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035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603EF-9547-4641-AEF8-0D0B83D79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Mapreduce</a:t>
            </a:r>
            <a:r>
              <a:rPr lang="en-US" dirty="0"/>
              <a:t> – Mapper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2CB03-01B1-45E2-834A-9A96DA8E7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map takes key/value pair as input. Whether data is in structured or unstructured format, framework converts the incoming data into key and value.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Key is a reference to the input value.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 is the data set on which to operate.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91D7C-0EE5-4305-904B-B853A20AA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C032F-7B03-4BE4-AB37-AC2FE156B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A2EC8-18EF-471E-90B5-FF94604E1B07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853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603EF-9547-4641-AEF8-0D0B83D79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Mapreduce</a:t>
            </a:r>
            <a:r>
              <a:rPr lang="en-US" dirty="0"/>
              <a:t> – Reducer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2CB03-01B1-45E2-834A-9A96DA8E7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Reduce takes intermediate Key / Value pairs as input and processes the output of the mapper. Usually, in the reducer, we do aggregation or summation sort of computation.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Input given to reducer is generated by Map (intermediate output)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Key / Value pairs provided to reduce are sorted by key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1A53D-96C6-4830-8DEA-48FB79079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8F0BD4-35BF-4F23-8407-5F3A06A48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8A38-B223-4876-BEA7-F4D83B83A5FA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19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Mapreduce</a:t>
            </a:r>
            <a:r>
              <a:rPr lang="en-US" dirty="0"/>
              <a:t> – How it works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68C897-015F-4D4C-972D-7A309E52E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668AAB-760D-40F4-A5BC-17B7F2C81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365" y="1930400"/>
            <a:ext cx="7084290" cy="3990817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5FDB8D-EDE5-4A49-851D-6FD5A03FD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97A62F4-E4A3-448B-9285-8E3E52AF8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94D57-B723-41AB-8BC9-DC8814D5C00B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598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Mapreduce</a:t>
            </a:r>
            <a:r>
              <a:rPr lang="en-US" dirty="0"/>
              <a:t> – How it works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5FDB8D-EDE5-4A49-851D-6FD5A03FD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97A62F4-E4A3-448B-9285-8E3E52AF8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94D57-B723-41AB-8BC9-DC8814D5C00B}" type="datetime1">
              <a:rPr lang="en-US" smtClean="0"/>
              <a:t>1/8/2020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30A548-6E05-4917-A279-C30B5218D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943" y="1501774"/>
            <a:ext cx="7764737" cy="4991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7591D2-2C4B-498E-AB50-031E4B48B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4838" y="365126"/>
            <a:ext cx="4066505" cy="612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49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83685-8248-41BE-B097-FF8D75541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0D69A-8A64-4D5E-8F4F-921B2013EF7C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93D300-F123-4F70-AA87-8533168D3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5C64241-3A7B-42B3-ACAB-FC6AC6F82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 err="1"/>
              <a:t>Mapreduce</a:t>
            </a:r>
            <a:r>
              <a:rPr lang="en-US" dirty="0"/>
              <a:t> – How it works</a:t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106988-33F7-4EE8-A1E1-CFC745FD3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270000"/>
            <a:ext cx="8857283" cy="499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798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Mapreduce</a:t>
            </a:r>
            <a:r>
              <a:rPr lang="en-US" dirty="0"/>
              <a:t> – How it works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A4CD89-3BFA-4835-8CD9-33CE1DA6A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8157" y="1691929"/>
            <a:ext cx="6789864" cy="337765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DC8C08-79A7-4C7D-9205-D867A8453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4C1B3-3E13-414A-BB84-AA7B78BEB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8502-1E77-4B1E-95E3-665402C7B742}" type="datetime1">
              <a:rPr lang="en-US" smtClean="0"/>
              <a:t>1/8/2020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40A726-7ED5-4789-B278-8801A65DE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021" y="186430"/>
            <a:ext cx="5205822" cy="637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682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- </a:t>
            </a:r>
            <a:r>
              <a:rPr lang="en-US" dirty="0" err="1"/>
              <a:t>Usecase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DC8C08-79A7-4C7D-9205-D867A8453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4C1B3-3E13-414A-BB84-AA7B78BEB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8502-1E77-4B1E-95E3-665402C7B742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A638F40-21CC-47D1-905C-C69CB6642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Facebook runs one of the biggest Hadoop cluster that goes beyond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4,000 machines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storing more than hundreds of millions of gigabytes (2017).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Yahoo! has become the largest user of Hadoop, establishing a cluster setup comprised of 10,000 CPUs located in more than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40,000 servers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4,500 nodes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This Hadoop cluster setup manages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455 petabytes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data for Yahoo!, which amounts to more than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1,820 times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amount of data held by the Library of Congress (2014).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Other company using Hadoop: Netflix, Uber, …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0170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Apache Spark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ED5A-51CD-4264-BE9A-3FD1708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5673"/>
            <a:ext cx="8596668" cy="4295689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Apache Spark™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is a unified analytics engine for large-scale data processing</a:t>
            </a:r>
            <a:r>
              <a:rPr lang="en-US" dirty="0"/>
              <a:t>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Is the Glue.</a:t>
            </a:r>
          </a:p>
        </p:txBody>
      </p:sp>
      <p:pic>
        <p:nvPicPr>
          <p:cNvPr id="21508" name="Picture 4" descr="spark">
            <a:extLst>
              <a:ext uri="{FF2B5EF4-FFF2-40B4-BE49-F238E27FC236}">
                <a16:creationId xmlns:a16="http://schemas.microsoft.com/office/drawing/2014/main" id="{F03B1CCC-B6B5-4345-9C23-38ADA7DC0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75" y="2918691"/>
            <a:ext cx="6089966" cy="3329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5D74E-C3A1-41B4-B606-B2E3C9578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1F034-E7FA-4500-92DC-EF6BB7459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918B-9C88-425F-A764-66445734C923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4359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Spark Features</a:t>
            </a:r>
          </a:p>
        </p:txBody>
      </p:sp>
      <p:pic>
        <p:nvPicPr>
          <p:cNvPr id="23554" name="Picture 2" descr="Features of Apache Spark - Learn the benefits of using Spark">
            <a:extLst>
              <a:ext uri="{FF2B5EF4-FFF2-40B4-BE49-F238E27FC236}">
                <a16:creationId xmlns:a16="http://schemas.microsoft.com/office/drawing/2014/main" id="{3401C0AD-7407-43DE-988D-C1CF1D3D8CF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75" y="1746250"/>
            <a:ext cx="8241028" cy="450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AC60E-86BF-4BEC-9858-C4FBBCB56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F98DB2-6D65-4821-BFD7-177757202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25C5B-D6CA-4082-9B60-F04E2FDEBBB5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783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Bigdata Ecosystem</a:t>
            </a:r>
            <a:br>
              <a:rPr lang="en-US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27731B-641F-415C-8D9F-7F7C9B3E1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576944-218C-4714-9D78-5EAC47568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50" y="1448307"/>
            <a:ext cx="7284696" cy="499037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D594D-0787-4739-8F1F-134064370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08813D-5528-40C9-8193-7F2A3259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5D93-B94F-4964-85BA-81C2029187D5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619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Ecosystem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ED5A-51CD-4264-BE9A-3FD1708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5673"/>
            <a:ext cx="8596668" cy="4295689"/>
          </a:xfrm>
        </p:spPr>
        <p:txBody>
          <a:bodyPr/>
          <a:lstStyle/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534" name="Picture 6" descr="https://2s7gjr373w3x22jf92z99mgm5w-wpengine.netdna-ssl.com/wp-content/uploads/2019/03/spark_graphic.png">
            <a:extLst>
              <a:ext uri="{FF2B5EF4-FFF2-40B4-BE49-F238E27FC236}">
                <a16:creationId xmlns:a16="http://schemas.microsoft.com/office/drawing/2014/main" id="{71CC04AC-A3F1-4820-A9F7-26B01B9833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250" y="2027094"/>
            <a:ext cx="741997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2A98F0-3976-4728-8709-39AC5367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095D7F-54A1-46ED-8550-82B7E2490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DA50-C156-45F7-99C7-2BE0D8B80FEF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5244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Ecosystem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ED5A-51CD-4264-BE9A-3FD1708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5673"/>
            <a:ext cx="8596668" cy="429568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Core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Spark Core is the part of the framework that is responsible for scheduling and running Spark jobs.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SQL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Spark SQL brings native support for SQL to Spark and streamlines the process of querying data stored both in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hlinkClick r:id="rId2" tooltip="Glossary: Resilient Distributed Dataset (RDD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RDDs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(Spark’s distributed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hlinkClick r:id="rId3" tooltip="Glossary: Dataset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 and in external sources. 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Streaming: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Apache Spark Streaming is a scalable fault-tolerant streaming processing system that natively supports both batch and streaming workloads.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Mlib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Spark provides a general-purpose ML library called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MLlib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which contains the most commonly used algorithms.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GraphX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Spark allows data to be viewed in terms of vertices and edges in order to perform graph operations.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6CFF0F-9B10-4E4C-98AD-5F76475BA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25B82F-DA4A-49AF-A08D-BCC57E5F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3C1B-BF11-4CD9-9571-4956C2BD800B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3029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- Core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ED5A-51CD-4264-BE9A-3FD1708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5673"/>
            <a:ext cx="8596668" cy="4295689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Driver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Executor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RDD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RDD Operations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DF637-450F-4095-BE3C-CA46875B0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3FABC1-BFEC-4449-B99B-4346C022F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40DF2-B88D-4480-97AE-D5EF5810D314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0621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Core Concepts -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Driver</a:t>
            </a: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ED5A-51CD-4264-BE9A-3FD1708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8144" y="1745673"/>
            <a:ext cx="3855336" cy="4147127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Driver in Spark are master nodes.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most important step of any Spark driver application is to generate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SparkContext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SparkContext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allows your Spark Application to access Spark Cluster with the help of Resource Manager.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628" name="Picture 4" descr="Kết quả hình ảnh cho spark context">
            <a:extLst>
              <a:ext uri="{FF2B5EF4-FFF2-40B4-BE49-F238E27FC236}">
                <a16:creationId xmlns:a16="http://schemas.microsoft.com/office/drawing/2014/main" id="{F7368669-8A91-4A19-9BCC-59E0A071D3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36" y="1732976"/>
            <a:ext cx="5003030" cy="404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FF2BCE-47FA-4305-9D10-B7F43B8F7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647D17-4790-4A52-B71A-6F355993E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6C37-8AF9-43AB-8A67-9F7C080F1A7A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302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Core Concepts -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Executor</a:t>
            </a: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ED5A-51CD-4264-BE9A-3FD1708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8144" y="1745673"/>
            <a:ext cx="3855336" cy="4147127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Apache Spark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some distributed agent is responsible for executing tasks, this agent is what we call Spark Executor.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Executors in Spark are worker nodes.</a:t>
            </a:r>
            <a:r>
              <a:rPr lang="en-US" dirty="0"/>
              <a:t> It sends results to the driver.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650" name="Picture 2" descr="Spark Executor- Heartbeat Message Handler">
            <a:extLst>
              <a:ext uri="{FF2B5EF4-FFF2-40B4-BE49-F238E27FC236}">
                <a16:creationId xmlns:a16="http://schemas.microsoft.com/office/drawing/2014/main" id="{7CE5DEB8-2845-4EF9-9990-9425373E2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66" y="1572491"/>
            <a:ext cx="4874491" cy="4874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94A9BD-E4B5-41DC-BDEA-EADEB48B0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20763B-C3C9-4451-9362-5BF8E3711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59036-955D-4460-9244-245AD8708C3E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5676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Core Concepts -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Spark RDD</a:t>
            </a: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ED5A-51CD-4264-BE9A-3FD1708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34" y="1662545"/>
            <a:ext cx="8596668" cy="4147127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RDD (Resilient Distributed Dataset)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is the fundamental data structure of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Apache Spark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which are an immutable collection of objects which computes on the different node of the cluster. 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Resilient: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fault-tolerant with the help of RDD lineage graph.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Distributed: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resides on multiple nodes.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Dataset: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represents records of the data you work with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Spark RDD can also be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cached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and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manually partitioned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A390B-6ACC-437A-A027-14A5F443B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145D7-40F6-45C9-B4F9-C79A089DF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9C95-1A54-40BA-B2C2-5C7DC833ADED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980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Spark Core Concepts –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Spark RDD Operations</a:t>
            </a:r>
            <a:b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ED5A-51CD-4264-BE9A-3FD1708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309" y="2508827"/>
            <a:ext cx="3673684" cy="184034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There are 2 types of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Apache Spark RDD operations: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Transformation: is a function that produces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new RDD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from 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existing RDDs.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Action: when we want to work with the actual dataset.</a:t>
            </a:r>
          </a:p>
        </p:txBody>
      </p:sp>
      <p:pic>
        <p:nvPicPr>
          <p:cNvPr id="28674" name="Picture 2" descr="Kết quả hình ảnh cho spark rdd operations">
            <a:extLst>
              <a:ext uri="{FF2B5EF4-FFF2-40B4-BE49-F238E27FC236}">
                <a16:creationId xmlns:a16="http://schemas.microsoft.com/office/drawing/2014/main" id="{A5C62162-00AE-4064-843D-DA765776D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33" y="1335624"/>
            <a:ext cx="4931930" cy="370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5F2E0E-5F0B-4319-862A-1A7D11114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CB1EA8-49FF-4759-A371-8F8D35644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75300-E14F-4621-9817-1507FCDD896A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02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Spark RDD Operations - Transformation</a:t>
            </a:r>
            <a:b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ED5A-51CD-4264-BE9A-3FD1708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574" y="1270000"/>
            <a:ext cx="8735725" cy="14177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There are 2 types Transformation: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Narrow Transformation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Wide Transformation</a:t>
            </a:r>
          </a:p>
        </p:txBody>
      </p:sp>
      <p:pic>
        <p:nvPicPr>
          <p:cNvPr id="30722" name="Picture 2" descr="Apache Spark Narrow Transformation Operation">
            <a:extLst>
              <a:ext uri="{FF2B5EF4-FFF2-40B4-BE49-F238E27FC236}">
                <a16:creationId xmlns:a16="http://schemas.microsoft.com/office/drawing/2014/main" id="{FDD12F3A-B82F-46F5-A52E-47D8C00AD3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64" y="3066472"/>
            <a:ext cx="4211782" cy="2784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24" name="Picture 4" descr="Spark Wide Transformation Operations">
            <a:extLst>
              <a:ext uri="{FF2B5EF4-FFF2-40B4-BE49-F238E27FC236}">
                <a16:creationId xmlns:a16="http://schemas.microsoft.com/office/drawing/2014/main" id="{2FA4BAEE-0707-4A52-AA1E-BD7662290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909" y="3066472"/>
            <a:ext cx="4523943" cy="2784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420668-057F-4BD7-8E9E-5EBB73C17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63C288-C729-4C6D-952F-652059E62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22B04-4CA1-410D-A25B-F66090024F7C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4456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F01455-9EE7-484E-9E52-41250F4DF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Why Spark 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8BB38C-E704-4AC9-8A06-1360279D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F5B75F9-FE20-40B8-9703-697F8B901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C540-6FAB-4838-93E5-1EC0F9099BE2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8083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84ABA0-0ADF-453B-A51A-7756F613A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 descr="Features of Apache Spark - Learn the benefits of using Spark">
            <a:extLst>
              <a:ext uri="{FF2B5EF4-FFF2-40B4-BE49-F238E27FC236}">
                <a16:creationId xmlns:a16="http://schemas.microsoft.com/office/drawing/2014/main" id="{F266B7A9-04FA-433B-B949-4B8DCC090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136073"/>
            <a:ext cx="8113584" cy="466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742CC6A-1D42-4A96-8B5B-6BB4A1640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05613E-CB3E-4B5E-A779-1BB85F257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82427-90FF-4CC1-84A2-32065F8A2636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135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Hadoop Ecosystem</a:t>
            </a:r>
          </a:p>
        </p:txBody>
      </p:sp>
      <p:pic>
        <p:nvPicPr>
          <p:cNvPr id="2050" name="Picture 2" descr="Kết quả hình ảnh cho hadoop ecosystem">
            <a:extLst>
              <a:ext uri="{FF2B5EF4-FFF2-40B4-BE49-F238E27FC236}">
                <a16:creationId xmlns:a16="http://schemas.microsoft.com/office/drawing/2014/main" id="{B59AA834-2122-4C93-8522-B71B14FC619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705" y="1821151"/>
            <a:ext cx="7202052" cy="4070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9EC9C-A3FC-4F31-93FA-CC71ACB10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AE57E5-7814-416E-AF11-E875E7D4B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1975F-952B-4C3C-BA88-AF5114B1D2A9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8676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5927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Spark vs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Mapreduce</a:t>
            </a:r>
            <a:b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33794" name="Picture 2" descr="Difference Between Hadoop and Spark">
            <a:extLst>
              <a:ext uri="{FF2B5EF4-FFF2-40B4-BE49-F238E27FC236}">
                <a16:creationId xmlns:a16="http://schemas.microsoft.com/office/drawing/2014/main" id="{90EE96AB-0E92-4F4A-8445-06E65077A16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3" y="1589018"/>
            <a:ext cx="8736012" cy="45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BAE6C-A13E-42C4-BE91-91A06C43B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759DD-A639-4B5B-9B64-70F34F232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76104-E684-4BEC-8545-3A2A4F6597B8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6497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5927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Spark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Usecase</a:t>
            </a:r>
            <a:b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BAE6C-A13E-42C4-BE91-91A06C43B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759DD-A639-4B5B-9B64-70F34F232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76104-E684-4BEC-8545-3A2A4F6597B8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5F9A-46E9-4A3C-9A8A-89DAE0472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5527"/>
            <a:ext cx="8596668" cy="4535835"/>
          </a:xfrm>
        </p:spPr>
        <p:txBody>
          <a:bodyPr>
            <a:norm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Uber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 – Every day this multinational online taxi dispatch company gathers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terabytes of event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data from its mobile users. By using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Kafka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Spark Streaming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HDFS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to build a continuous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ETL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pipeline,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Uber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can convert raw unstructured event data into structured data as it is collected, and then use it for further and more complex analytics.</a:t>
            </a: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Pinterest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 – Through a similar ETL pipeline, Pinterest can leverage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Spark Streaming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 gain immediate insight into how users all over the world are engaging with Pins—in real time. </a:t>
            </a: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Alibaba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is the world’s one of the biggest e-commerce players. Alibaba’s online shopping platform generates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Petabytes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of data as it has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millions of users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every day doing searches, shopping and placing orders.  The processing of these data points is done using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Spark’s Machine learning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component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MLlib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and then used to provide better user shopping experience by suggesting products based on choice, trending products, reviews etc.</a:t>
            </a:r>
          </a:p>
        </p:txBody>
      </p:sp>
    </p:spTree>
    <p:extLst>
      <p:ext uri="{BB962C8B-B14F-4D97-AF65-F5344CB8AC3E}">
        <p14:creationId xmlns:p14="http://schemas.microsoft.com/office/powerpoint/2010/main" val="682415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Kafka</a:t>
            </a:r>
          </a:p>
        </p:txBody>
      </p:sp>
      <p:pic>
        <p:nvPicPr>
          <p:cNvPr id="4" name="Picture 2" descr="https://kafka.apache.org/22/images/kafka-apis.png">
            <a:extLst>
              <a:ext uri="{FF2B5EF4-FFF2-40B4-BE49-F238E27FC236}">
                <a16:creationId xmlns:a16="http://schemas.microsoft.com/office/drawing/2014/main" id="{0EFDA5F4-ACAD-4F9B-B461-A627DD1593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16486" y="2221870"/>
            <a:ext cx="3678871" cy="3093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3D3651-5C2E-4C80-92AC-C8886B3A349E}"/>
              </a:ext>
            </a:extLst>
          </p:cNvPr>
          <p:cNvSpPr txBox="1">
            <a:spLocks/>
          </p:cNvSpPr>
          <p:nvPr/>
        </p:nvSpPr>
        <p:spPr>
          <a:xfrm>
            <a:off x="521883" y="1780282"/>
            <a:ext cx="4453785" cy="375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Kafka?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Apache Kafka is a community distributed event streaming platform capable of handling trillions of events a day.</a:t>
            </a: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Kafka is used for: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Build pipeline streaming real-time data between application.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realtime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application that need streaming processing.</a:t>
            </a:r>
          </a:p>
          <a:p>
            <a:pPr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B4965-D49B-4A83-A407-463D06C4B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5F1562-FE25-4ADF-B230-4AF15F522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908A-E37A-4C61-BC7D-0076C0CF0CBC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6804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09D6-4FD4-460D-A7CB-3EA5B92E4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- Topic</a:t>
            </a:r>
          </a:p>
        </p:txBody>
      </p:sp>
      <p:pic>
        <p:nvPicPr>
          <p:cNvPr id="4" name="Picture 2" descr="https://kafka.apache.org/22/images/log_anatomy.png">
            <a:extLst>
              <a:ext uri="{FF2B5EF4-FFF2-40B4-BE49-F238E27FC236}">
                <a16:creationId xmlns:a16="http://schemas.microsoft.com/office/drawing/2014/main" id="{74F2297C-6407-4011-8F36-236998AF3A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509" y="2221340"/>
            <a:ext cx="4775200" cy="3246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FB64FE-F251-4073-B17C-09E25CE2879F}"/>
              </a:ext>
            </a:extLst>
          </p:cNvPr>
          <p:cNvSpPr txBox="1">
            <a:spLocks/>
          </p:cNvSpPr>
          <p:nvPr/>
        </p:nvSpPr>
        <p:spPr>
          <a:xfrm>
            <a:off x="144022" y="1708674"/>
            <a:ext cx="4453785" cy="375925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Topic is core Kafka, where record is published.</a:t>
            </a:r>
          </a:p>
          <a:p>
            <a:pPr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Record store: key, value, timestamp.</a:t>
            </a:r>
          </a:p>
          <a:p>
            <a:pPr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topic is associated with a log which is data structure on disk.</a:t>
            </a:r>
          </a:p>
          <a:p>
            <a:pPr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topic log consists of many partitions that are spread over multiple files which can be spread on multiple Kafka cluster nodes. </a:t>
            </a:r>
            <a:endParaRPr lang="en-US" dirty="0"/>
          </a:p>
          <a:p>
            <a:pPr>
              <a:buFontTx/>
              <a:buChar char="-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Kafka distributes topic log partitions on different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nodes in a cluster for high performance with horizontal scalability. </a:t>
            </a:r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5ED7B-1F31-4607-BB5C-B7474824E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883278-3CA1-477A-B8B5-985A776BE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F5BA4-7B30-404A-A857-E75092D40D2B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1232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- Cluster</a:t>
            </a:r>
          </a:p>
        </p:txBody>
      </p:sp>
      <p:pic>
        <p:nvPicPr>
          <p:cNvPr id="10242" name="Picture 2" descr="Kết quả hình ảnh cho kafka cluster">
            <a:extLst>
              <a:ext uri="{FF2B5EF4-FFF2-40B4-BE49-F238E27FC236}">
                <a16:creationId xmlns:a16="http://schemas.microsoft.com/office/drawing/2014/main" id="{47FFF29F-94C5-4D26-BFDA-C001A84FD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35701"/>
            <a:ext cx="5456580" cy="3759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4B72FC-88F8-4606-A889-6B8798FA0391}"/>
              </a:ext>
            </a:extLst>
          </p:cNvPr>
          <p:cNvSpPr txBox="1">
            <a:spLocks/>
          </p:cNvSpPr>
          <p:nvPr/>
        </p:nvSpPr>
        <p:spPr>
          <a:xfrm>
            <a:off x="5342199" y="2251201"/>
            <a:ext cx="3841989" cy="375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 Kafka cluster is made up of multiple Kafka Brokers.</a:t>
            </a:r>
          </a:p>
          <a:p>
            <a:pPr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Kafka Brokers is where stored topic log partitions.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7140B-19E2-4FF4-B6FF-358BB84CF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FE7C24E-9D77-4879-A736-158F7551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23981-131D-44B2-BB33-514827796A0E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8163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09D6-4FD4-460D-A7CB-3EA5B92E4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- Producer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FB64FE-F251-4073-B17C-09E25CE2879F}"/>
              </a:ext>
            </a:extLst>
          </p:cNvPr>
          <p:cNvSpPr txBox="1">
            <a:spLocks/>
          </p:cNvSpPr>
          <p:nvPr/>
        </p:nvSpPr>
        <p:spPr>
          <a:xfrm>
            <a:off x="4525819" y="1865746"/>
            <a:ext cx="4748184" cy="4215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  <p:pic>
        <p:nvPicPr>
          <p:cNvPr id="6" name="Picture 4" descr="https://kafka.apache.org/22/images/kafka-apis.png">
            <a:extLst>
              <a:ext uri="{FF2B5EF4-FFF2-40B4-BE49-F238E27FC236}">
                <a16:creationId xmlns:a16="http://schemas.microsoft.com/office/drawing/2014/main" id="{F597D190-B03B-4884-B50A-C17079937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9628" y="1930400"/>
            <a:ext cx="4088720" cy="343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E3428E-F8B8-4356-8513-94143F4A5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6017" y="2489147"/>
            <a:ext cx="3841989" cy="3759253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Kafka producers send records to topics. The records are sometimes referred to as messages.</a:t>
            </a:r>
          </a:p>
          <a:p>
            <a:pPr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Default, producer can send records round-robin.</a:t>
            </a:r>
          </a:p>
          <a:p>
            <a:pPr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Kafka producers can’t guarantee order of records across partitions.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D0F156C-3EF9-477E-A6E2-31785387C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B650C7C-AF0A-415B-8687-5ACC3177A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8CD6E-B34F-44EC-A2A4-8D8404A4632E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272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09D6-4FD4-460D-A7CB-3EA5B92E4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- Consumer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FB64FE-F251-4073-B17C-09E25CE2879F}"/>
              </a:ext>
            </a:extLst>
          </p:cNvPr>
          <p:cNvSpPr txBox="1">
            <a:spLocks/>
          </p:cNvSpPr>
          <p:nvPr/>
        </p:nvSpPr>
        <p:spPr>
          <a:xfrm>
            <a:off x="4525819" y="1865746"/>
            <a:ext cx="4748184" cy="4215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E3428E-F8B8-4356-8513-94143F4A5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5181" y="1574800"/>
            <a:ext cx="4113425" cy="47972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Applications that need to read data from Kafka use a Kafka Consumer to subscribe to Kafka topics and receive messages from these topics.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Producers write to the tail of these logs and consumers read the logs at their own pace.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Kafka stores offset data in a topic called "__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consumer_offset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". These topics use log compaction, which means they only save the most recent value per key.</a:t>
            </a:r>
          </a:p>
        </p:txBody>
      </p:sp>
      <p:pic>
        <p:nvPicPr>
          <p:cNvPr id="19458" name="Picture 2" descr="Kafka Architecture: Kafka Consumer Groups">
            <a:extLst>
              <a:ext uri="{FF2B5EF4-FFF2-40B4-BE49-F238E27FC236}">
                <a16:creationId xmlns:a16="http://schemas.microsoft.com/office/drawing/2014/main" id="{5A14E651-A47F-43DC-BE0E-3090A9BC7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596" y="2193636"/>
            <a:ext cx="4732787" cy="3163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5436A4D-459D-4B0E-8789-E62B5FF2A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389BD3-5420-4707-B8D9-EAD416DFF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2C3C4-9EE5-44F6-B9B5-95DBEEC6CF1D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485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09D6-4FD4-460D-A7CB-3EA5B92E4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– Consumer vs Consumer Group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FB64FE-F251-4073-B17C-09E25CE2879F}"/>
              </a:ext>
            </a:extLst>
          </p:cNvPr>
          <p:cNvSpPr txBox="1">
            <a:spLocks/>
          </p:cNvSpPr>
          <p:nvPr/>
        </p:nvSpPr>
        <p:spPr>
          <a:xfrm>
            <a:off x="4525819" y="1865746"/>
            <a:ext cx="4748184" cy="4215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B2501-0BAA-45E9-95B2-6CF3CF29C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99539"/>
            <a:ext cx="8596668" cy="957334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Kafka scales topic consumption by distributing partitions among a consumer group, which is a set of consumers sharing a common group identifier. </a:t>
            </a:r>
          </a:p>
        </p:txBody>
      </p:sp>
      <p:pic>
        <p:nvPicPr>
          <p:cNvPr id="20482" name="Picture 2" descr="ktdg 04in01">
            <a:extLst>
              <a:ext uri="{FF2B5EF4-FFF2-40B4-BE49-F238E27FC236}">
                <a16:creationId xmlns:a16="http://schemas.microsoft.com/office/drawing/2014/main" id="{9A9657BD-039B-4646-AAFF-A294DAE51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807" y="2923693"/>
            <a:ext cx="4187540" cy="2954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8" name="Picture 8" descr="ktdg 04in05">
            <a:extLst>
              <a:ext uri="{FF2B5EF4-FFF2-40B4-BE49-F238E27FC236}">
                <a16:creationId xmlns:a16="http://schemas.microsoft.com/office/drawing/2014/main" id="{E98C1E97-DB6E-477C-9F22-CBBD3B777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3449" y="2718738"/>
            <a:ext cx="3470332" cy="4037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0D73D-001E-4731-B685-72D3292D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2EB94D6-0B62-4214-B4F8-D1F45607A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20A9-49BC-4DDF-9CA9-8D1678991412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0615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09D6-4FD4-460D-A7CB-3EA5B92E4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</a:t>
            </a:r>
            <a:r>
              <a:rPr lang="en-US" dirty="0" err="1"/>
              <a:t>Usecase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FB64FE-F251-4073-B17C-09E25CE2879F}"/>
              </a:ext>
            </a:extLst>
          </p:cNvPr>
          <p:cNvSpPr txBox="1">
            <a:spLocks/>
          </p:cNvSpPr>
          <p:nvPr/>
        </p:nvSpPr>
        <p:spPr>
          <a:xfrm>
            <a:off x="4525819" y="1865746"/>
            <a:ext cx="4748184" cy="4215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B2501-0BAA-45E9-95B2-6CF3CF29C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99538"/>
            <a:ext cx="8596668" cy="4748861"/>
          </a:xfrm>
        </p:spPr>
        <p:txBody>
          <a:bodyPr/>
          <a:lstStyle/>
          <a:p>
            <a:r>
              <a:rPr lang="en-US" dirty="0"/>
              <a:t> </a:t>
            </a:r>
            <a:r>
              <a:rPr lang="en-US" dirty="0">
                <a:hlinkClick r:id="rId3"/>
              </a:rPr>
              <a:t>LinkedIn’s deployment</a:t>
            </a:r>
            <a:r>
              <a:rPr lang="en-US" dirty="0"/>
              <a:t> of </a:t>
            </a:r>
            <a:r>
              <a:rPr lang="en-US" dirty="0">
                <a:hlinkClick r:id="rId4"/>
              </a:rPr>
              <a:t>Apache Kafka</a:t>
            </a:r>
            <a:r>
              <a:rPr lang="en-US" dirty="0"/>
              <a:t> has surpassed </a:t>
            </a:r>
            <a:r>
              <a:rPr lang="en-US" b="1" dirty="0"/>
              <a:t>1.1 trillion</a:t>
            </a:r>
            <a:r>
              <a:rPr lang="en-US" dirty="0"/>
              <a:t> (yes, trillion with a “t”, and 4 commas) messages per day. </a:t>
            </a:r>
            <a:r>
              <a:rPr lang="en-US" i="1" dirty="0"/>
              <a:t>This is the largest deployment of Apache Kafka in production at any company </a:t>
            </a:r>
            <a:r>
              <a:rPr lang="en-US" dirty="0"/>
              <a:t>(2019)</a:t>
            </a:r>
          </a:p>
          <a:p>
            <a:r>
              <a:rPr lang="en-US" dirty="0"/>
              <a:t>Netflix operated 36 Kafka clusters consisting of 4,000+ broker instances for both Fronting Kafka and Consumer Kafka. More than 700 billion messages are ingested on an average day (2016)</a:t>
            </a:r>
          </a:p>
          <a:p>
            <a:r>
              <a:rPr lang="en-US" dirty="0"/>
              <a:t>Pinterest have &gt;2,000 brokers running on Amazon Web Services, transporting &gt;800 billion messages and &gt;1.2 petabytes per day (2018)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Other company using Kafka: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CloudFlare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Uber.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0D73D-001E-4731-B685-72D3292D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2EB94D6-0B62-4214-B4F8-D1F45607A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20A9-49BC-4DDF-9CA9-8D1678991412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9063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Bigdata Stack GHTK</a:t>
            </a:r>
          </a:p>
        </p:txBody>
      </p:sp>
      <p:pic>
        <p:nvPicPr>
          <p:cNvPr id="34818" name="Picture 2" descr="Kết quả hình ảnh cho cloudera stack architecture">
            <a:extLst>
              <a:ext uri="{FF2B5EF4-FFF2-40B4-BE49-F238E27FC236}">
                <a16:creationId xmlns:a16="http://schemas.microsoft.com/office/drawing/2014/main" id="{095A163D-7080-4559-AD23-218C94B8E3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9086" y="1471257"/>
            <a:ext cx="6493164" cy="5386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696C19-3546-4548-BBBF-830AF3D84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862D5E-4DE8-4A4B-81C2-8F55CCA6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0FEEF-B1F2-4CF0-9314-D7413193A8E4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985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Apache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https://blogs.bmc.com/wp-content/uploads/2019/06/graphs-02.png">
            <a:extLst>
              <a:ext uri="{FF2B5EF4-FFF2-40B4-BE49-F238E27FC236}">
                <a16:creationId xmlns:a16="http://schemas.microsoft.com/office/drawing/2014/main" id="{68553CDC-87ED-4EC8-8CB8-8734B72F1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473" y="1390649"/>
            <a:ext cx="5359977" cy="511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F9A1B-E3D4-4159-AEEE-88DB1A6EC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D98B9-5554-4FBC-83D1-0C66E883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2942-574F-4035-8CC5-A55156CF78A4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431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6DF4C-19BC-4C76-889B-AFCE263F2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36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r>
              <a:rPr lang="en-US" sz="54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Thank you !!!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BDDA5-EE7E-478E-9939-7D2DBFC8B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0D69A-8A64-4D5E-8F4F-921B2013EF7C}" type="datetime1">
              <a:rPr lang="en-US" smtClean="0"/>
              <a:t>1/8/2020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9C397F-CC9C-4F9F-B82A-838D78BFE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863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Hadoop provides 3 main layers:</a:t>
            </a:r>
          </a:p>
          <a:p>
            <a:pPr>
              <a:buAutoNum type="arabicPeriod"/>
            </a:pPr>
            <a:r>
              <a:rPr lang="en-US" dirty="0"/>
              <a:t>HDFS: Distributed Storage Layer</a:t>
            </a:r>
          </a:p>
          <a:p>
            <a:pPr>
              <a:buAutoNum type="arabicPeriod"/>
            </a:pPr>
            <a:r>
              <a:rPr lang="en-US" dirty="0"/>
              <a:t>YARN: Resource Management Layer</a:t>
            </a:r>
          </a:p>
          <a:p>
            <a:pPr>
              <a:buAutoNum type="arabicPeriod"/>
            </a:pPr>
            <a:r>
              <a:rPr lang="en-US" dirty="0"/>
              <a:t>MapReduce: Distributed Processing Layer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2E0026-0C93-4DE1-B8D9-1CCA121D8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3A9991-AA73-4D2E-B53F-5BFA086A4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C0F10-F7BE-4409-B861-CBF054CBCB9A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609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1A11-F4D4-4E22-8592-CF2C48953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70" y="2486891"/>
            <a:ext cx="8596668" cy="1320800"/>
          </a:xfrm>
        </p:spPr>
        <p:txBody>
          <a:bodyPr/>
          <a:lstStyle/>
          <a:p>
            <a:r>
              <a:rPr lang="en-US" dirty="0"/>
              <a:t>HDFS – Distributed Storage Layer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424CB3-EB1D-468F-BBDD-3B715A364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95939-9403-4808-80AE-62FFF63F2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818B-BDBD-4B4A-A56A-2CA84E387F6E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482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-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2" descr="HDFS Architecture Diagram">
            <a:extLst>
              <a:ext uri="{FF2B5EF4-FFF2-40B4-BE49-F238E27FC236}">
                <a16:creationId xmlns:a16="http://schemas.microsoft.com/office/drawing/2014/main" id="{A28AD757-2790-40FF-B651-57EA7A137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1710668"/>
            <a:ext cx="8810625" cy="4618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2C5AE-D73F-4BF8-9FA7-84B3FAE8A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D1083-0FB1-401D-B4F5-960A898F1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BD94F-8B99-41F7-9FF2-B16A4D738B0C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619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797-CB3D-4E02-9128-787ADE90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– Components (Nodes)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A237-5E62-43C2-A892-66562E181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61" y="1532516"/>
            <a:ext cx="8596668" cy="126841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HDFS is distributed file system, have 2 main components:</a:t>
            </a:r>
          </a:p>
          <a:p>
            <a:pPr>
              <a:buAutoNum type="arabicPeriod"/>
            </a:pPr>
            <a:r>
              <a:rPr lang="en-US" dirty="0" err="1"/>
              <a:t>Namenode</a:t>
            </a:r>
            <a:r>
              <a:rPr lang="en-US" dirty="0"/>
              <a:t>: manages HDFS Metadata and Edit log, regulates file access to the clients.</a:t>
            </a:r>
          </a:p>
          <a:p>
            <a:pPr>
              <a:buAutoNum type="arabicPeriod"/>
            </a:pPr>
            <a:r>
              <a:rPr lang="en-US" dirty="0" err="1"/>
              <a:t>Datanode</a:t>
            </a:r>
            <a:r>
              <a:rPr lang="en-US" dirty="0"/>
              <a:t>: stores HDFS data in files in its local file system.</a:t>
            </a:r>
          </a:p>
        </p:txBody>
      </p:sp>
      <p:pic>
        <p:nvPicPr>
          <p:cNvPr id="9220" name="Picture 4" descr="hdfs-nodes-tutorial">
            <a:extLst>
              <a:ext uri="{FF2B5EF4-FFF2-40B4-BE49-F238E27FC236}">
                <a16:creationId xmlns:a16="http://schemas.microsoft.com/office/drawing/2014/main" id="{3DCCA491-72F2-42B8-B784-7A0367E07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255" y="3192509"/>
            <a:ext cx="6640945" cy="3665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80B93D-52CA-45AB-B057-6E49310F5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EC2156-2BC8-4F1B-B6B9-D31CEC156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FDCFE-B92A-497B-A0DA-5FCE894EF897}" type="datetime1">
              <a:rPr lang="en-US" smtClean="0"/>
              <a:t>1/8/2020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61615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90C226"/>
    </a:accent1>
    <a:accent2>
      <a:srgbClr val="54A021"/>
    </a:accent2>
    <a:accent3>
      <a:srgbClr val="E6B91E"/>
    </a:accent3>
    <a:accent4>
      <a:srgbClr val="E76618"/>
    </a:accent4>
    <a:accent5>
      <a:srgbClr val="C42F1A"/>
    </a:accent5>
    <a:accent6>
      <a:srgbClr val="918655"/>
    </a:accent6>
    <a:hlink>
      <a:srgbClr val="99CA3C"/>
    </a:hlink>
    <a:folHlink>
      <a:srgbClr val="B9D18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3286</TotalTime>
  <Words>2768</Words>
  <Application>Microsoft Office PowerPoint</Application>
  <PresentationFormat>Widescreen</PresentationFormat>
  <Paragraphs>330</Paragraphs>
  <Slides>50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Arial</vt:lpstr>
      <vt:lpstr>Calibri</vt:lpstr>
      <vt:lpstr>Trebuchet MS</vt:lpstr>
      <vt:lpstr>Wingdings</vt:lpstr>
      <vt:lpstr>Wingdings 3</vt:lpstr>
      <vt:lpstr>Facet</vt:lpstr>
      <vt:lpstr>Hadoop Ecosystem</vt:lpstr>
      <vt:lpstr>Nội dung</vt:lpstr>
      <vt:lpstr>1. Bigdata Ecosystem </vt:lpstr>
      <vt:lpstr>2. Hadoop Ecosystem</vt:lpstr>
      <vt:lpstr>3. Apache Hadoop</vt:lpstr>
      <vt:lpstr>Hadoop Architecture</vt:lpstr>
      <vt:lpstr>HDFS – Distributed Storage Layer</vt:lpstr>
      <vt:lpstr>HDFS - Architecture</vt:lpstr>
      <vt:lpstr>HDFS – Components (Nodes)</vt:lpstr>
      <vt:lpstr>HDFS - Components</vt:lpstr>
      <vt:lpstr>HDFS – Read Operation</vt:lpstr>
      <vt:lpstr>HDFS – Write Operation</vt:lpstr>
      <vt:lpstr>HDFS – Native Features</vt:lpstr>
      <vt:lpstr>HDFS – Other features</vt:lpstr>
      <vt:lpstr>Yarn – Resource Management Layer</vt:lpstr>
      <vt:lpstr>Yarn – Architecture</vt:lpstr>
      <vt:lpstr>Yarn – Resource Manager </vt:lpstr>
      <vt:lpstr>MapReduce – Distributed Processing Layer</vt:lpstr>
      <vt:lpstr>Hadoop Mapreduce  </vt:lpstr>
      <vt:lpstr>Mapreduce – Concepts</vt:lpstr>
      <vt:lpstr>Mapreduce – Mapper</vt:lpstr>
      <vt:lpstr>Mapreduce – Reducer</vt:lpstr>
      <vt:lpstr>Mapreduce – How it works </vt:lpstr>
      <vt:lpstr>Mapreduce – How it works </vt:lpstr>
      <vt:lpstr>Mapreduce – How it works </vt:lpstr>
      <vt:lpstr>Mapreduce – How it works </vt:lpstr>
      <vt:lpstr>Hadoop - Usecase </vt:lpstr>
      <vt:lpstr>4. Apache Spark </vt:lpstr>
      <vt:lpstr>Apache Spark Features</vt:lpstr>
      <vt:lpstr>Spark Ecosystem Components</vt:lpstr>
      <vt:lpstr>Spark Ecosystem Components</vt:lpstr>
      <vt:lpstr>Spark - Core Concepts</vt:lpstr>
      <vt:lpstr>Spark Core Concepts - Spark Driver </vt:lpstr>
      <vt:lpstr>Spark Core Concepts - Spark Executor </vt:lpstr>
      <vt:lpstr>Spark Core Concepts - Spark RDD </vt:lpstr>
      <vt:lpstr>Spark Core Concepts – Spark RDD Operations   </vt:lpstr>
      <vt:lpstr>Spark RDD Operations - Transformation   </vt:lpstr>
      <vt:lpstr>PowerPoint Presentation</vt:lpstr>
      <vt:lpstr>PowerPoint Presentation</vt:lpstr>
      <vt:lpstr>Spark vs Mapreduce   </vt:lpstr>
      <vt:lpstr>Spark Usecase   </vt:lpstr>
      <vt:lpstr>5. Kafka</vt:lpstr>
      <vt:lpstr>Kafka - Topic</vt:lpstr>
      <vt:lpstr>Kafka - Cluster</vt:lpstr>
      <vt:lpstr>Kafka - Producer</vt:lpstr>
      <vt:lpstr>Kafka - Consumer</vt:lpstr>
      <vt:lpstr>Kafka – Consumer vs Consumer Group</vt:lpstr>
      <vt:lpstr>Kafka Usecase</vt:lpstr>
      <vt:lpstr>6. Bigdata Stack GHTK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 Ecosystem</dc:title>
  <dc:creator>Admin</dc:creator>
  <cp:lastModifiedBy>Quang Do Manh</cp:lastModifiedBy>
  <cp:revision>438</cp:revision>
  <dcterms:created xsi:type="dcterms:W3CDTF">2019-11-05T02:16:40Z</dcterms:created>
  <dcterms:modified xsi:type="dcterms:W3CDTF">2020-01-08T08:29:43Z</dcterms:modified>
</cp:coreProperties>
</file>

<file path=docProps/thumbnail.jpeg>
</file>